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28" userDrawn="1">
          <p15:clr>
            <a:srgbClr val="A4A3A4"/>
          </p15:clr>
        </p15:guide>
        <p15:guide id="2" pos="2186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680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 varScale="1">
        <p:scale>
          <a:sx n="38" d="100"/>
          <a:sy n="38" d="100"/>
        </p:scale>
        <p:origin x="408" y="264"/>
      </p:cViewPr>
      <p:guideLst>
        <p:guide orient="horz" pos="8928"/>
        <p:guide pos="21864"/>
        <p:guide pos="10416"/>
        <p:guide pos="590"/>
        <p:guide pos="10957"/>
        <p:guide pos="299"/>
        <p:guide orient="horz" pos="19680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20353363275941"/>
          <c:h val="0.72500285474179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462644789120162"/>
          <c:y val="0.926034681998234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6145822540734"/>
          <c:y val="0.1551683270899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32797614579505"/>
          <c:w val="0.892765198316351"/>
          <c:h val="0.459371194994672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781037849654519"/>
              <c:y val="0.3114684952464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LTER’s 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197539550729366"/>
          <c:y val="0.03768326217391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277297558205534"/>
          <c:w val="0.911530271632307"/>
          <c:h val="0.909357485004516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Concepts Missing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102649050738766"/>
          <c:w val="0.859472990323057"/>
          <c:h val="0.778749257185909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882207937231754"/>
                  <c:y val="0.0032290737460438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422457616602534"/>
                      <c:h val="0.0223387830266866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LTER </a:t>
            </a:r>
            <a:r>
              <a:rPr lang="en-US" sz="4000" b="0" i="0" baseline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31061312106256"/>
          <c:y val="0.122423811484836"/>
          <c:w val="0.926618962477485"/>
          <c:h val="0.701032400859657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8384304"/>
        <c:axId val="1817141296"/>
      </c:lineChart>
      <c:catAx>
        <c:axId val="1868384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141296"/>
        <c:crosses val="autoZero"/>
        <c:auto val="1"/>
        <c:lblAlgn val="ctr"/>
        <c:lblOffset val="100"/>
        <c:noMultiLvlLbl val="0"/>
      </c:catAx>
      <c:valAx>
        <c:axId val="1817141296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384304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96105483290369"/>
          <c:y val="0.883336135587285"/>
          <c:w val="0.939185832298917"/>
          <c:h val="0.096192084092028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just"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0.26484</cdr:x>
      <cdr:y>0.93199</cdr:y>
    </cdr:from>
    <cdr:to>
      <cdr:x>0.48109</cdr:x>
      <cdr:y>0.96764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4245168" y="13290362"/>
          <a:ext cx="3466185" cy="50846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0.20325</cdr:x>
      <cdr:y>0.34618</cdr:y>
    </cdr:from>
    <cdr:to>
      <cdr:x>0.45449</cdr:x>
      <cdr:y>0.45165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3040694" y="3348490"/>
          <a:ext cx="3758799" cy="1020195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chart" Target="../charts/chart1.xml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491823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425263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variations</a:t>
            </a:r>
            <a:r>
              <a:rPr lang="en-US" sz="40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groups.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221018" y="24247816"/>
            <a:ext cx="1544775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Observations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clear </a:t>
            </a:r>
            <a:r>
              <a:rPr lang="en-US" sz="4000" dirty="0" smtClean="0"/>
              <a:t>temporal</a:t>
            </a:r>
            <a:r>
              <a:rPr lang="en-US" sz="4000" dirty="0" smtClean="0"/>
              <a:t> </a:t>
            </a:r>
            <a:r>
              <a:rPr lang="en-US" sz="4000" dirty="0" smtClean="0"/>
              <a:t>progression towards completeness of </a:t>
            </a:r>
            <a:r>
              <a:rPr lang="en-US" sz="4000" dirty="0" smtClean="0"/>
              <a:t>a recommendation  over entire time period.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Clear adherence to dialect schema required </a:t>
            </a:r>
            <a:r>
              <a:rPr lang="en-US" sz="4000" dirty="0" smtClean="0"/>
              <a:t>concepts: Resource Title, Resource Identifier, Author / Originator, Resource Contact.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Varying degrees of adoption of the other concepts.</a:t>
            </a:r>
            <a:endParaRPr lang="en-US" sz="4000" dirty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Collection heterogeneity has no clear effect on completeness.</a:t>
            </a:r>
            <a:endParaRPr lang="en-US" sz="4000" dirty="0" smtClean="0"/>
          </a:p>
          <a:p>
            <a:endParaRPr lang="en-US" sz="3600" dirty="0"/>
          </a:p>
          <a:p>
            <a:r>
              <a:rPr lang="en-US" sz="3600" dirty="0" smtClean="0"/>
              <a:t> 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4968725" y="31898235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</a:t>
            </a:r>
            <a:r>
              <a:rPr lang="en-US" sz="2800" dirty="0"/>
              <a:t>2.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4252639"/>
            <a:ext cx="149742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The Long </a:t>
            </a:r>
            <a:r>
              <a:rPr lang="en-US" sz="4000" dirty="0"/>
              <a:t>Range Ecological Network </a:t>
            </a:r>
            <a:r>
              <a:rPr lang="en-US" sz="4000" dirty="0" smtClean="0"/>
              <a:t>uses the Ecological Markup Language metadata dialect for documentation and created </a:t>
            </a:r>
            <a:r>
              <a:rPr lang="en-US" sz="4000" dirty="0"/>
              <a:t>their recommendation for </a:t>
            </a:r>
            <a:r>
              <a:rPr lang="en-US" sz="4000" dirty="0" smtClean="0"/>
              <a:t>use with EML. </a:t>
            </a:r>
            <a:endParaRPr lang="en-US" sz="4000" dirty="0"/>
          </a:p>
          <a:p>
            <a:r>
              <a:rPr lang="en-US" sz="4000" dirty="0" smtClean="0"/>
              <a:t>There are </a:t>
            </a:r>
            <a:r>
              <a:rPr lang="en-US" sz="4000" dirty="0"/>
              <a:t>five documentation use cases in the LTER recommendation: Identification, Discovery, Evaluation, Access, and </a:t>
            </a:r>
            <a:r>
              <a:rPr lang="en-US" sz="4000" dirty="0" smtClean="0"/>
              <a:t>Integration. As </a:t>
            </a:r>
            <a:r>
              <a:rPr lang="en-US" sz="4000" dirty="0"/>
              <a:t>shown below, the </a:t>
            </a:r>
            <a:r>
              <a:rPr lang="en-US" sz="4000" dirty="0" smtClean="0"/>
              <a:t>dialect and recommendation have no missing concept gap.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932171"/>
              </p:ext>
            </p:extLst>
          </p:nvPr>
        </p:nvGraphicFramePr>
        <p:xfrm>
          <a:off x="961938" y="8880046"/>
          <a:ext cx="15545754" cy="8157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898235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279515"/>
              </p:ext>
            </p:extLst>
          </p:nvPr>
        </p:nvGraphicFramePr>
        <p:xfrm>
          <a:off x="34611609" y="16133177"/>
          <a:ext cx="15339568" cy="8180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254295"/>
              </p:ext>
            </p:extLst>
          </p:nvPr>
        </p:nvGraphicFramePr>
        <p:xfrm>
          <a:off x="34611609" y="13230950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17231639" y="12351493"/>
            <a:ext cx="165689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Results</a:t>
            </a:r>
          </a:p>
          <a:p>
            <a:endParaRPr lang="en-US" sz="2400" dirty="0" smtClean="0"/>
          </a:p>
          <a:p>
            <a:endParaRPr lang="en-US" sz="4000" dirty="0" smtClean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199250"/>
              </p:ext>
            </p:extLst>
          </p:nvPr>
        </p:nvGraphicFramePr>
        <p:xfrm>
          <a:off x="16970875" y="13009252"/>
          <a:ext cx="17090456" cy="185360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57485"/>
              </p:ext>
            </p:extLst>
          </p:nvPr>
        </p:nvGraphicFramePr>
        <p:xfrm>
          <a:off x="961937" y="21655975"/>
          <a:ext cx="15835269" cy="98325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35221017" y="28771210"/>
            <a:ext cx="154477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  <a:p>
            <a:pPr marL="571500" indent="-571500">
              <a:buFont typeface="Arial" charset="0"/>
              <a:buChar char="•"/>
            </a:pPr>
            <a:endParaRPr lang="en-US" sz="4000" dirty="0" smtClean="0"/>
          </a:p>
          <a:p>
            <a:endParaRPr lang="en-US" sz="3600" dirty="0"/>
          </a:p>
          <a:p>
            <a:r>
              <a:rPr lang="en-US" sz="3600" dirty="0" smtClean="0"/>
              <a:t> </a:t>
            </a:r>
            <a:endParaRPr lang="en-US" sz="3600" dirty="0"/>
          </a:p>
        </p:txBody>
      </p:sp>
      <p:sp>
        <p:nvSpPr>
          <p:cNvPr id="56" name="TextBox 55"/>
          <p:cNvSpPr txBox="1"/>
          <p:nvPr/>
        </p:nvSpPr>
        <p:spPr>
          <a:xfrm>
            <a:off x="1533402" y="16432540"/>
            <a:ext cx="152638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4000" dirty="0"/>
              <a:t>The LTER Completeness Recommendation includes concepts the LTER community considers important for </a:t>
            </a:r>
            <a:r>
              <a:rPr lang="en-US" sz="4000" dirty="0" smtClean="0"/>
              <a:t>creating </a:t>
            </a:r>
            <a:r>
              <a:rPr lang="en-US" sz="4000" dirty="0"/>
              <a:t>quality </a:t>
            </a:r>
            <a:r>
              <a:rPr lang="en-US" sz="4000" dirty="0" smtClean="0"/>
              <a:t>metadata.</a:t>
            </a:r>
            <a:r>
              <a:rPr lang="en-US" sz="4000" dirty="0"/>
              <a:t> Ideally the completeness of LTER metadata should improve over time. The graph below uses a theoretical model to illustrate how metadata completeness is improved over time. This </a:t>
            </a:r>
            <a:r>
              <a:rPr lang="en-US" sz="4000" dirty="0" smtClean="0"/>
              <a:t>model output improves 500 of the 1000 records by one concept per time step. The visualization displays every fourth time step to simulate a </a:t>
            </a:r>
            <a:r>
              <a:rPr lang="en-US" sz="4000" dirty="0"/>
              <a:t>6 month </a:t>
            </a:r>
            <a:r>
              <a:rPr lang="en-US" sz="4000" dirty="0" smtClean="0"/>
              <a:t>period of curation.</a:t>
            </a:r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58" name="Chart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547972"/>
              </p:ext>
            </p:extLst>
          </p:nvPr>
        </p:nvGraphicFramePr>
        <p:xfrm>
          <a:off x="34611610" y="4252639"/>
          <a:ext cx="15339567" cy="9504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90880" y="3053080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14032</TotalTime>
  <Words>382</Words>
  <Application>Microsoft Macintosh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334</cp:revision>
  <cp:lastPrinted>2016-11-30T23:42:23Z</cp:lastPrinted>
  <dcterms:created xsi:type="dcterms:W3CDTF">2015-11-23T22:19:17Z</dcterms:created>
  <dcterms:modified xsi:type="dcterms:W3CDTF">2016-12-01T00:43:53Z</dcterms:modified>
</cp:coreProperties>
</file>

<file path=docProps/thumbnail.jpeg>
</file>